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8953500" cy="5143500"/>
  <p:notesSz cx="6858000" cy="9144000"/>
  <p:embeddedFontLst>
    <p:embeddedFont>
      <p:font typeface="THELuxGoB"/>
      <p:regular r:id="rId13"/>
    </p:embeddedFont>
    <p:embeddedFont>
      <p:font typeface="THELuxGul"/>
      <p:regular r:id="rId14"/>
    </p:embeddedFont>
    <p:embeddedFont>
      <p:font typeface="Noto Sans CJK KR Regular"/>
      <p:regular r:id="rId15"/>
    </p:embeddedFont>
    <p:embeddedFont>
      <p:font typeface="THELuxGoEB"/>
      <p:regular r:id="rId16"/>
    </p:embeddedFont>
    <p:embeddedFont>
      <p:font typeface="THELuxGoR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.fntdata" Type="http://schemas.openxmlformats.org/officeDocument/2006/relationships/font"/><Relationship Id="rId14" Target="fonts/font2.fntdata" Type="http://schemas.openxmlformats.org/officeDocument/2006/relationships/font"/><Relationship Id="rId15" Target="fonts/font3.fntdata" Type="http://schemas.openxmlformats.org/officeDocument/2006/relationships/font"/><Relationship Id="rId16" Target="fonts/font4.fntdata" Type="http://schemas.openxmlformats.org/officeDocument/2006/relationships/font"/><Relationship Id="rId17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https://www.youtube.com/embed/y1riYo_Cmww?feature=oembed" TargetMode="External" Type="http://schemas.openxmlformats.org/officeDocument/2006/relationships/video"/><Relationship Id="rId4" Target="../media/image1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2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2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8953500" cy="514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00300" y="1016000"/>
            <a:ext cx="4152900" cy="355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2200" y="1028700"/>
            <a:ext cx="4229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800" b="false" i="false" u="none" strike="noStrike" spc="900">
                <a:solidFill>
                  <a:srgbClr val="4073B9"/>
                </a:solidFill>
                <a:latin typeface="THELuxGoB"/>
              </a:rPr>
              <a:t>TEAM 85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92300" y="2794000"/>
            <a:ext cx="5295900" cy="723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66900" y="3035300"/>
            <a:ext cx="5245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100" b="false" i="false" u="none" strike="noStrike" spc="-100">
                <a:solidFill>
                  <a:srgbClr val="FFFFFF"/>
                </a:solidFill>
                <a:ea typeface="THELuxGoB"/>
              </a:rPr>
              <a:t>라이다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THELuxGoB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THELuxGoB"/>
              </a:rPr>
              <a:t>센서를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THELuxGoB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THELuxGoB"/>
              </a:rPr>
              <a:t>대체할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THELuxGoB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THELuxGoB"/>
              </a:rPr>
              <a:t>방법은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THELuxGoB"/>
              </a:rPr>
              <a:t>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3797300"/>
            <a:ext cx="6515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1800" b="false" i="false" u="none" strike="noStrike" spc="-100">
                <a:solidFill>
                  <a:srgbClr val="1A356B"/>
                </a:solidFill>
                <a:ea typeface="THELuxGul"/>
              </a:rPr>
              <a:t>이헌성</a:t>
            </a:r>
            <a:r>
              <a:rPr lang="en-US" sz="1800" b="false" i="false" u="none" strike="noStrike" spc="-100">
                <a:solidFill>
                  <a:srgbClr val="1A356B"/>
                </a:solidFill>
                <a:latin typeface="THELuxGul"/>
              </a:rPr>
              <a:t> </a:t>
            </a:r>
            <a:r>
              <a:rPr lang="ko-KR" sz="1800" b="false" i="false" u="none" strike="noStrike" spc="-100">
                <a:solidFill>
                  <a:srgbClr val="1A356B"/>
                </a:solidFill>
                <a:ea typeface="THELuxGul"/>
              </a:rPr>
              <a:t>안서현</a:t>
            </a:r>
            <a:r>
              <a:rPr lang="en-US" sz="1800" b="false" i="false" u="none" strike="noStrike" spc="-100">
                <a:solidFill>
                  <a:srgbClr val="1A356B"/>
                </a:solidFill>
                <a:latin typeface="THELuxGul"/>
              </a:rPr>
              <a:t> </a:t>
            </a:r>
            <a:r>
              <a:rPr lang="ko-KR" sz="1800" b="false" i="false" u="none" strike="noStrike" spc="-100">
                <a:solidFill>
                  <a:srgbClr val="1A356B"/>
                </a:solidFill>
                <a:ea typeface="THELuxGul"/>
              </a:rPr>
              <a:t>이영광</a:t>
            </a:r>
            <a:r>
              <a:rPr lang="en-US" sz="1800" b="false" i="false" u="none" strike="noStrike" spc="-100">
                <a:solidFill>
                  <a:srgbClr val="1A356B"/>
                </a:solidFill>
                <a:latin typeface="THELuxGul"/>
              </a:rPr>
              <a:t> </a:t>
            </a:r>
            <a:r>
              <a:rPr lang="ko-KR" sz="1800" b="false" i="false" u="none" strike="noStrike" spc="-100">
                <a:solidFill>
                  <a:srgbClr val="1A356B"/>
                </a:solidFill>
                <a:ea typeface="THELuxGul"/>
              </a:rPr>
              <a:t>박신영</a:t>
            </a:r>
            <a:r>
              <a:rPr lang="en-US" sz="1800" b="false" i="false" u="none" strike="noStrike" spc="-100">
                <a:solidFill>
                  <a:srgbClr val="1A356B"/>
                </a:solidFill>
                <a:latin typeface="THELuxGul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104900" y="152400"/>
            <a:ext cx="13423900" cy="6464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-12700"/>
            <a:ext cx="9055100" cy="187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1473200"/>
            <a:ext cx="8051800" cy="367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-444500"/>
            <a:ext cx="7975600" cy="387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27100" y="1866900"/>
            <a:ext cx="69215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3590"/>
              </a:lnSpc>
              <a:buClr>
                <a:srgbClr val="7A7C7E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7A7C7E"/>
                </a:solidFill>
                <a:ea typeface="THELuxGul"/>
              </a:rPr>
              <a:t>중간</a:t>
            </a:r>
            <a:r>
              <a:rPr lang="en-US" sz="19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900" b="false" i="false" u="none" strike="noStrike">
                <a:solidFill>
                  <a:srgbClr val="7A7C7E"/>
                </a:solidFill>
                <a:ea typeface="THELuxGul"/>
              </a:rPr>
              <a:t>목표</a:t>
            </a:r>
          </a:p>
          <a:p>
            <a:pPr algn="l" lvl="0">
              <a:lnSpc>
                <a:spcPct val="143590"/>
              </a:lnSpc>
            </a:pP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스테레오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비전을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이용해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라이다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센서의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객체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탐지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및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거리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측정의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기능을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구현</a:t>
            </a:r>
          </a:p>
          <a:p>
            <a:pPr algn="l" lvl="0" indent="-342900" marL="342900">
              <a:lnSpc>
                <a:spcPct val="82170"/>
              </a:lnSpc>
              <a:buClr>
                <a:srgbClr val="7A7C7E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7A7C7E"/>
                </a:solidFill>
                <a:ea typeface="THELuxGul"/>
              </a:rPr>
              <a:t>최종</a:t>
            </a:r>
            <a:r>
              <a:rPr lang="en-US" sz="19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900" b="false" i="false" u="none" strike="noStrike">
                <a:solidFill>
                  <a:srgbClr val="7A7C7E"/>
                </a:solidFill>
                <a:ea typeface="THELuxGul"/>
              </a:rPr>
              <a:t>목표</a:t>
            </a:r>
          </a:p>
          <a:p>
            <a:pPr algn="l" lvl="0">
              <a:lnSpc>
                <a:spcPct val="143590"/>
              </a:lnSpc>
            </a:pP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완성된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기능을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바탕으로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자율주행자동차를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제작하여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라이더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센서의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기능을</a:t>
            </a:r>
            <a:r>
              <a:rPr lang="en-US" sz="1600" b="false" i="false" u="none" strike="noStrike">
                <a:solidFill>
                  <a:srgbClr val="7A7C7E"/>
                </a:solidFill>
                <a:latin typeface="THELuxGul"/>
              </a:rPr>
              <a:t> </a:t>
            </a:r>
            <a:r>
              <a:rPr lang="ko-KR" sz="1600" b="false" i="false" u="none" strike="noStrike">
                <a:solidFill>
                  <a:srgbClr val="7A7C7E"/>
                </a:solidFill>
                <a:ea typeface="THELuxGul"/>
              </a:rPr>
              <a:t>시현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6000000">
            <a:off x="8039100" y="4025900"/>
            <a:ext cx="4572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6900000">
            <a:off x="508000" y="1498600"/>
            <a:ext cx="444500" cy="59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24500" y="3721100"/>
            <a:ext cx="2247900" cy="1130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63600" y="4000500"/>
            <a:ext cx="42799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*stereo vision</a:t>
            </a:r>
          </a:p>
          <a:p>
            <a:pPr algn="l" lvl="0">
              <a:lnSpc>
                <a:spcPct val="110390"/>
              </a:lnSpc>
            </a:pP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동물이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두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눈을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통해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얻는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다른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두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개의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2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차원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이미지를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21179"/>
              </a:lnSpc>
            </a:pP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이용하여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 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깊이와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3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차원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구조를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인식하는</a:t>
            </a:r>
            <a:r>
              <a:rPr lang="en-US" sz="15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7A7C7E"/>
                </a:solidFill>
                <a:ea typeface="Noto Sans CJK KR Regular"/>
              </a:rPr>
              <a:t>방법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1295400" y="1409700"/>
            <a:ext cx="6553200" cy="368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" y="0"/>
            <a:ext cx="8966200" cy="123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-584200"/>
            <a:ext cx="797560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-12700"/>
            <a:ext cx="9055100" cy="1930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-444500"/>
            <a:ext cx="7696200" cy="387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7500" y="1739900"/>
            <a:ext cx="2501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5170"/>
              </a:lnSpc>
            </a:pPr>
            <a:r>
              <a:rPr lang="en-US" sz="2400" b="false" i="false" u="none" strike="noStrike" spc="-300">
                <a:solidFill>
                  <a:srgbClr val="4073B9"/>
                </a:solidFill>
                <a:ea typeface="THELuxGoEB"/>
              </a:rPr>
              <a:t>▶ </a:t>
            </a:r>
            <a:r>
              <a:rPr lang="ko-KR" sz="2400" b="false" i="false" u="none" strike="noStrike" spc="-300">
                <a:solidFill>
                  <a:srgbClr val="4073B9"/>
                </a:solidFill>
                <a:ea typeface="THELuxGoEB"/>
              </a:rPr>
              <a:t>개발</a:t>
            </a:r>
            <a:r>
              <a:rPr lang="en-US" sz="2400" b="false" i="false" u="none" strike="noStrike" spc="-300">
                <a:solidFill>
                  <a:srgbClr val="4073B9"/>
                </a:solidFill>
                <a:latin typeface="THELuxGoEB"/>
              </a:rPr>
              <a:t> </a:t>
            </a:r>
            <a:r>
              <a:rPr lang="ko-KR" sz="2400" b="false" i="false" u="none" strike="noStrike" spc="-300">
                <a:solidFill>
                  <a:srgbClr val="4073B9"/>
                </a:solidFill>
                <a:ea typeface="THELuxGoEB"/>
              </a:rPr>
              <a:t>동기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7500" y="3187700"/>
            <a:ext cx="2489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5170"/>
              </a:lnSpc>
            </a:pPr>
            <a:r>
              <a:rPr lang="en-US" sz="2400" b="false" i="false" u="none" strike="noStrike" spc="-300">
                <a:solidFill>
                  <a:srgbClr val="4073B9"/>
                </a:solidFill>
                <a:ea typeface="THELuxGoEB"/>
              </a:rPr>
              <a:t>▶ 1</a:t>
            </a:r>
            <a:r>
              <a:rPr lang="ko-KR" sz="2400" b="false" i="false" u="none" strike="noStrike" spc="-300">
                <a:solidFill>
                  <a:srgbClr val="4073B9"/>
                </a:solidFill>
                <a:ea typeface="THELuxGoEB"/>
              </a:rPr>
              <a:t>주차</a:t>
            </a:r>
            <a:r>
              <a:rPr lang="en-US" sz="2400" b="false" i="false" u="none" strike="noStrike" spc="-300">
                <a:solidFill>
                  <a:srgbClr val="4073B9"/>
                </a:solidFill>
                <a:latin typeface="THELuxGoEB"/>
              </a:rPr>
              <a:t> </a:t>
            </a:r>
            <a:r>
              <a:rPr lang="ko-KR" sz="2400" b="false" i="false" u="none" strike="noStrike" spc="-300">
                <a:solidFill>
                  <a:srgbClr val="4073B9"/>
                </a:solidFill>
                <a:ea typeface="THELuxGoEB"/>
              </a:rPr>
              <a:t>활동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5600" y="2260600"/>
            <a:ext cx="8280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5289"/>
              </a:lnSpc>
            </a:pP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객체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탐지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센서인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기존의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라이다센서의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비싼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가격으로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인한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제약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 </a:t>
            </a:r>
          </a:p>
          <a:p>
            <a:pPr algn="l" lvl="0">
              <a:lnSpc>
                <a:spcPct val="135289"/>
              </a:lnSpc>
            </a:pP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-&gt; yolo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와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스테레오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카메라를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활용하여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대체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0" y="3695700"/>
            <a:ext cx="78359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50230"/>
              </a:lnSpc>
              <a:buClr>
                <a:srgbClr val="7A7C7E"/>
              </a:buClr>
              <a:buFont typeface="Arial"/>
              <a:buChar char="●"/>
            </a:pP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git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과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아나콘다를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통한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개발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환경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구성</a:t>
            </a:r>
          </a:p>
          <a:p>
            <a:pPr algn="l" lvl="0" indent="-342900" marL="342900">
              <a:lnSpc>
                <a:spcPct val="150230"/>
              </a:lnSpc>
              <a:buClr>
                <a:srgbClr val="7A7C7E"/>
              </a:buClr>
              <a:buFont typeface="Arial"/>
              <a:buChar char="●"/>
            </a:pP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esp32-cam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에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객체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탐지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적용</a:t>
            </a:r>
          </a:p>
          <a:p>
            <a:pPr algn="l" lvl="0">
              <a:lnSpc>
                <a:spcPct val="150230"/>
              </a:lnSpc>
            </a:pP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-&gt;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영상을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웹을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통해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불러오는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과정에서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딜레이가</a:t>
            </a:r>
            <a:r>
              <a:rPr lang="en-US" sz="17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>
                <a:solidFill>
                  <a:srgbClr val="7A7C7E"/>
                </a:solidFill>
                <a:ea typeface="THELuxGoR"/>
              </a:rPr>
              <a:t>발생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4800" y="2971800"/>
            <a:ext cx="54610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19800" y="1752600"/>
            <a:ext cx="2387600" cy="2946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083300" y="4737100"/>
            <a:ext cx="78359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0230"/>
              </a:lnSpc>
            </a:pPr>
            <a:r>
              <a:rPr lang="en-US" sz="1400" b="false" i="false" u="none" strike="noStrike">
                <a:solidFill>
                  <a:srgbClr val="7A7C7E"/>
                </a:solidFill>
                <a:latin typeface="THELuxGoR"/>
              </a:rPr>
              <a:t>- esp</a:t>
            </a:r>
            <a:r>
              <a:rPr lang="ko-KR" sz="1400" b="false" i="false" u="none" strike="noStrike">
                <a:solidFill>
                  <a:srgbClr val="7A7C7E"/>
                </a:solidFill>
                <a:ea typeface="THELuxGoR"/>
              </a:rPr>
              <a:t>카메라를</a:t>
            </a:r>
            <a:r>
              <a:rPr lang="en-US" sz="1400" b="false" i="false" u="none" strike="noStrike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400" b="false" i="false" u="none" strike="noStrike">
                <a:solidFill>
                  <a:srgbClr val="7A7C7E"/>
                </a:solidFill>
                <a:ea typeface="THELuxGoR"/>
              </a:rPr>
              <a:t>활용하여</a:t>
            </a:r>
            <a:r>
              <a:rPr lang="en-US" sz="1400" b="false" i="false" u="none" strike="noStrike">
                <a:solidFill>
                  <a:srgbClr val="7A7C7E"/>
                </a:solidFill>
                <a:latin typeface="THELuxGoR"/>
              </a:rPr>
              <a:t> yolo </a:t>
            </a:r>
            <a:r>
              <a:rPr lang="ko-KR" sz="1400" b="false" i="false" u="none" strike="noStrike">
                <a:solidFill>
                  <a:srgbClr val="7A7C7E"/>
                </a:solidFill>
                <a:ea typeface="THELuxGoR"/>
              </a:rPr>
              <a:t>작동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9600" y="-444500"/>
            <a:ext cx="8331200" cy="3873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800" y="1358900"/>
            <a:ext cx="5410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1179"/>
              </a:lnSpc>
              <a:buClr>
                <a:srgbClr val="7A7C7E"/>
              </a:buClr>
              <a:buFont typeface="Arial"/>
              <a:buChar char="●"/>
            </a:pPr>
            <a:r>
              <a:rPr lang="ko-KR" sz="1500" b="true" i="false" u="none" strike="noStrike" spc="-100">
                <a:solidFill>
                  <a:srgbClr val="7A7C7E"/>
                </a:solidFill>
                <a:ea typeface="THELuxGoR"/>
              </a:rPr>
              <a:t>새로운</a:t>
            </a:r>
            <a:r>
              <a:rPr lang="en-US" sz="1500" b="tru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500" b="true" i="false" u="none" strike="noStrike" spc="-100">
                <a:solidFill>
                  <a:srgbClr val="7A7C7E"/>
                </a:solidFill>
                <a:ea typeface="THELuxGoR"/>
              </a:rPr>
              <a:t>객체</a:t>
            </a:r>
            <a:r>
              <a:rPr lang="en-US" sz="1500" b="tru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500" b="true" i="false" u="none" strike="noStrike" spc="-100">
                <a:solidFill>
                  <a:srgbClr val="7A7C7E"/>
                </a:solidFill>
                <a:ea typeface="THELuxGoR"/>
              </a:rPr>
              <a:t>탐지</a:t>
            </a:r>
            <a:r>
              <a:rPr lang="en-US" sz="1500" b="tru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500" b="true" i="false" u="none" strike="noStrike" spc="-100">
                <a:solidFill>
                  <a:srgbClr val="7A7C7E"/>
                </a:solidFill>
                <a:ea typeface="THELuxGoR"/>
              </a:rPr>
              <a:t>모델</a:t>
            </a:r>
            <a:r>
              <a:rPr lang="en-US" sz="1500" b="true" i="false" u="none" strike="noStrike" spc="-100">
                <a:solidFill>
                  <a:srgbClr val="7A7C7E"/>
                </a:solidFill>
                <a:latin typeface="THELuxGoR"/>
              </a:rPr>
              <a:t> Maxk R- CNN </a:t>
            </a:r>
            <a:r>
              <a:rPr lang="ko-KR" sz="1500" b="true" i="false" u="none" strike="noStrike" spc="-100">
                <a:solidFill>
                  <a:srgbClr val="7A7C7E"/>
                </a:solidFill>
                <a:ea typeface="THELuxGoR"/>
              </a:rPr>
              <a:t>적용</a:t>
            </a:r>
            <a:r>
              <a:rPr lang="en-US" sz="1500" b="tru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500" b="true" i="false" u="none" strike="noStrike" spc="-100">
                <a:solidFill>
                  <a:srgbClr val="7A7C7E"/>
                </a:solidFill>
                <a:ea typeface="THELuxGoR"/>
              </a:rPr>
              <a:t>및</a:t>
            </a:r>
            <a:r>
              <a:rPr lang="en-US" sz="1500" b="tru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500" b="true" i="false" u="none" strike="noStrike" spc="-100">
                <a:solidFill>
                  <a:srgbClr val="7A7C7E"/>
                </a:solidFill>
                <a:ea typeface="THELuxGoR"/>
              </a:rPr>
              <a:t>차이점</a:t>
            </a:r>
            <a:r>
              <a:rPr lang="en-US" sz="1500" b="tru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500" b="true" i="false" u="none" strike="noStrike" spc="-100">
                <a:solidFill>
                  <a:srgbClr val="7A7C7E"/>
                </a:solidFill>
                <a:ea typeface="THELuxGoR"/>
              </a:rPr>
              <a:t>비교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5900" y="1727200"/>
            <a:ext cx="2794000" cy="308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" y="0"/>
            <a:ext cx="8966200" cy="123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1900" y="3365500"/>
            <a:ext cx="1346200" cy="6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46300" y="2146300"/>
            <a:ext cx="673100" cy="6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9400" y="2260600"/>
            <a:ext cx="2794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62300" y="2628900"/>
            <a:ext cx="5969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36900" y="3822700"/>
            <a:ext cx="3251200" cy="111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9600" y="-584200"/>
            <a:ext cx="8331200" cy="3873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136900" y="1701800"/>
            <a:ext cx="9004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7A7C7E"/>
                </a:solidFill>
                <a:latin typeface="Noto Sans CJK KR Regular"/>
              </a:rPr>
              <a:t>* Mask R-CNN</a:t>
            </a:r>
          </a:p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7A7C7E"/>
                </a:solidFill>
                <a:latin typeface="Noto Sans CJK KR Regular"/>
              </a:rPr>
              <a:t> </a:t>
            </a:r>
            <a:r>
              <a:rPr lang="ko-KR" sz="1100" b="false" i="false" u="none" strike="noStrike">
                <a:solidFill>
                  <a:srgbClr val="7A7C7E"/>
                </a:solidFill>
                <a:ea typeface="Noto Sans CJK KR Regular"/>
              </a:rPr>
              <a:t>객체</a:t>
            </a:r>
            <a:r>
              <a:rPr lang="en-US" sz="11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100" b="false" i="false" u="none" strike="noStrike">
                <a:solidFill>
                  <a:srgbClr val="7A7C7E"/>
                </a:solidFill>
                <a:ea typeface="Noto Sans CJK KR Regular"/>
              </a:rPr>
              <a:t>검출과</a:t>
            </a:r>
            <a:r>
              <a:rPr lang="en-US" sz="11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100" b="false" i="false" u="none" strike="noStrike">
                <a:solidFill>
                  <a:srgbClr val="7A7C7E"/>
                </a:solidFill>
                <a:ea typeface="Noto Sans CJK KR Regular"/>
              </a:rPr>
              <a:t>시맨틱</a:t>
            </a:r>
            <a:r>
              <a:rPr lang="en-US" sz="11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100" b="false" i="false" u="none" strike="noStrike">
                <a:solidFill>
                  <a:srgbClr val="7A7C7E"/>
                </a:solidFill>
                <a:ea typeface="Noto Sans CJK KR Regular"/>
              </a:rPr>
              <a:t>분할을</a:t>
            </a:r>
            <a:r>
              <a:rPr lang="en-US" sz="11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100" b="false" i="false" u="none" strike="noStrike">
                <a:solidFill>
                  <a:srgbClr val="7A7C7E"/>
                </a:solidFill>
                <a:ea typeface="Noto Sans CJK KR Regular"/>
              </a:rPr>
              <a:t>동시에</a:t>
            </a:r>
            <a:r>
              <a:rPr lang="en-US" sz="11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100" b="false" i="false" u="none" strike="noStrike">
                <a:solidFill>
                  <a:srgbClr val="7A7C7E"/>
                </a:solidFill>
                <a:ea typeface="Noto Sans CJK KR Regular"/>
              </a:rPr>
              <a:t>수행하는</a:t>
            </a:r>
            <a:r>
              <a:rPr lang="en-US" sz="11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100" b="false" i="false" u="none" strike="noStrike">
                <a:solidFill>
                  <a:srgbClr val="7A7C7E"/>
                </a:solidFill>
                <a:ea typeface="Noto Sans CJK KR Regular"/>
              </a:rPr>
              <a:t>딥러닝</a:t>
            </a:r>
            <a:r>
              <a:rPr lang="en-US" sz="11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100" b="false" i="false" u="none" strike="noStrike">
                <a:solidFill>
                  <a:srgbClr val="7A7C7E"/>
                </a:solidFill>
                <a:ea typeface="Noto Sans CJK KR Regular"/>
              </a:rPr>
              <a:t>모델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86100" y="2959100"/>
            <a:ext cx="5410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1179"/>
              </a:lnSpc>
              <a:buClr>
                <a:srgbClr val="7A7C7E"/>
              </a:buClr>
              <a:buFont typeface="Arial"/>
              <a:buChar char="●"/>
            </a:pPr>
            <a:r>
              <a:rPr lang="ko-KR" sz="1500" b="true" i="false" u="none" strike="noStrike" spc="-100">
                <a:solidFill>
                  <a:srgbClr val="7A7C7E"/>
                </a:solidFill>
                <a:ea typeface="THELuxGoR"/>
              </a:rPr>
              <a:t>스테레오</a:t>
            </a:r>
            <a:r>
              <a:rPr lang="en-US" sz="1500" b="tru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500" b="true" i="false" u="none" strike="noStrike" spc="-100">
                <a:solidFill>
                  <a:srgbClr val="7A7C7E"/>
                </a:solidFill>
                <a:ea typeface="THELuxGoR"/>
              </a:rPr>
              <a:t>비전</a:t>
            </a:r>
            <a:r>
              <a:rPr lang="en-US" sz="1500" b="tru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500" b="true" i="false" u="none" strike="noStrike" spc="-100">
                <a:solidFill>
                  <a:srgbClr val="7A7C7E"/>
                </a:solidFill>
                <a:ea typeface="THELuxGoR"/>
              </a:rPr>
              <a:t>적용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62300" y="3289300"/>
            <a:ext cx="90043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각자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esp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캠을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이용하여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스테레오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비전을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적용하고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최적화하는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연구를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진행</a:t>
            </a:r>
          </a:p>
          <a:p>
            <a:pPr algn="l" lvl="0">
              <a:lnSpc>
                <a:spcPct val="134460"/>
              </a:lnSpc>
            </a:pP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-&gt;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적용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성공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but.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거리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측정에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오차가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발생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//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추가적인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연구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진행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중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36900" y="2298700"/>
            <a:ext cx="90043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7780"/>
              </a:lnSpc>
            </a:pP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Mask R-CNN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과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yolo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의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여러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모델을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비교해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본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결과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/ </a:t>
            </a:r>
          </a:p>
          <a:p>
            <a:pPr algn="l" lvl="0">
              <a:lnSpc>
                <a:spcPct val="137780"/>
              </a:lnSpc>
            </a:pP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yolo_v5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가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인식속도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및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동시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인식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개수에서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제일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좋은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결과를</a:t>
            </a:r>
            <a:r>
              <a:rPr lang="en-US" sz="1200" b="false" i="false" u="none" strike="noStrike">
                <a:solidFill>
                  <a:srgbClr val="7A7C7E"/>
                </a:solidFill>
                <a:latin typeface="Noto Sans CJK KR Regular"/>
              </a:rPr>
              <a:t> </a:t>
            </a:r>
            <a:r>
              <a:rPr lang="ko-KR" sz="1200" b="false" i="false" u="none" strike="noStrike">
                <a:solidFill>
                  <a:srgbClr val="7A7C7E"/>
                </a:solidFill>
                <a:ea typeface="Noto Sans CJK KR Regular"/>
              </a:rPr>
              <a:t>보임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7800" y="1485900"/>
            <a:ext cx="6070600" cy="3416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" y="0"/>
            <a:ext cx="8966200" cy="123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0" y="-508000"/>
            <a:ext cx="9029700" cy="3784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-12700"/>
            <a:ext cx="9055100" cy="1930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9400" y="2209800"/>
            <a:ext cx="45212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75300" y="3327400"/>
            <a:ext cx="3086100" cy="171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1549400"/>
            <a:ext cx="2463800" cy="162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" y="-444500"/>
            <a:ext cx="8483600" cy="3873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9400" y="1676400"/>
            <a:ext cx="4787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5170"/>
              </a:lnSpc>
            </a:pPr>
            <a:r>
              <a:rPr lang="en-US" sz="2200" b="false" i="false" u="none" strike="noStrike" spc="-300">
                <a:solidFill>
                  <a:srgbClr val="4073B9"/>
                </a:solidFill>
                <a:ea typeface="THELuxGoEB"/>
              </a:rPr>
              <a:t>▶ </a:t>
            </a:r>
            <a:r>
              <a:rPr lang="ko-KR" sz="2200" b="false" i="false" u="none" strike="noStrike" spc="-300">
                <a:solidFill>
                  <a:srgbClr val="4073B9"/>
                </a:solidFill>
                <a:ea typeface="THELuxGoEB"/>
              </a:rPr>
              <a:t>객체</a:t>
            </a:r>
            <a:r>
              <a:rPr lang="en-US" sz="2200" b="false" i="false" u="none" strike="noStrike" spc="-300">
                <a:solidFill>
                  <a:srgbClr val="4073B9"/>
                </a:solidFill>
                <a:latin typeface="THELuxGoEB"/>
              </a:rPr>
              <a:t> </a:t>
            </a:r>
            <a:r>
              <a:rPr lang="ko-KR" sz="2200" b="false" i="false" u="none" strike="noStrike" spc="-300">
                <a:solidFill>
                  <a:srgbClr val="4073B9"/>
                </a:solidFill>
                <a:ea typeface="THELuxGoEB"/>
              </a:rPr>
              <a:t>탐지</a:t>
            </a:r>
            <a:r>
              <a:rPr lang="en-US" sz="2200" b="false" i="false" u="none" strike="noStrike" spc="-300">
                <a:solidFill>
                  <a:srgbClr val="4073B9"/>
                </a:solidFill>
                <a:latin typeface="THELuxGoEB"/>
              </a:rPr>
              <a:t> </a:t>
            </a:r>
            <a:r>
              <a:rPr lang="ko-KR" sz="2200" b="false" i="false" u="none" strike="noStrike" spc="-300">
                <a:solidFill>
                  <a:srgbClr val="4073B9"/>
                </a:solidFill>
                <a:ea typeface="THELuxGoEB"/>
              </a:rPr>
              <a:t>기술</a:t>
            </a:r>
            <a:r>
              <a:rPr lang="en-US" sz="2200" b="false" i="false" u="none" strike="noStrike" spc="-300">
                <a:solidFill>
                  <a:srgbClr val="4073B9"/>
                </a:solidFill>
                <a:latin typeface="THELuxGoEB"/>
              </a:rPr>
              <a:t> </a:t>
            </a:r>
            <a:r>
              <a:rPr lang="ko-KR" sz="2200" b="false" i="false" u="none" strike="noStrike" spc="-300">
                <a:solidFill>
                  <a:srgbClr val="4073B9"/>
                </a:solidFill>
                <a:ea typeface="THELuxGoEB"/>
              </a:rPr>
              <a:t>개발</a:t>
            </a:r>
            <a:r>
              <a:rPr lang="en-US" sz="2200" b="false" i="false" u="none" strike="noStrike" spc="-300">
                <a:solidFill>
                  <a:srgbClr val="4073B9"/>
                </a:solidFill>
                <a:latin typeface="THELuxGoEB"/>
              </a:rPr>
              <a:t> (</a:t>
            </a:r>
            <a:r>
              <a:rPr lang="ko-KR" sz="2200" b="false" i="false" u="none" strike="noStrike" spc="-300">
                <a:solidFill>
                  <a:srgbClr val="4073B9"/>
                </a:solidFill>
                <a:ea typeface="THELuxGoEB"/>
              </a:rPr>
              <a:t>우선순위</a:t>
            </a:r>
            <a:r>
              <a:rPr lang="en-US" sz="2200" b="false" i="false" u="none" strike="noStrike" spc="-300">
                <a:solidFill>
                  <a:srgbClr val="4073B9"/>
                </a:solidFill>
                <a:latin typeface="THELuxGoEB"/>
              </a:rPr>
              <a:t> 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9400" y="3683000"/>
            <a:ext cx="8128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완성된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객체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탐지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기술을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적용한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자율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주행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시스템을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제작하고</a:t>
            </a:r>
          </a:p>
          <a:p>
            <a:pPr algn="l" lvl="0">
              <a:lnSpc>
                <a:spcPct val="146910"/>
              </a:lnSpc>
            </a:pP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이를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통해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시현해볼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예정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9400" y="3200400"/>
            <a:ext cx="4648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5170"/>
              </a:lnSpc>
            </a:pPr>
            <a:r>
              <a:rPr lang="en-US" sz="2200" b="false" i="false" u="none" strike="noStrike" spc="-300">
                <a:solidFill>
                  <a:srgbClr val="4073B9"/>
                </a:solidFill>
                <a:ea typeface="THELuxGoEB"/>
              </a:rPr>
              <a:t>▶ </a:t>
            </a:r>
            <a:r>
              <a:rPr lang="ko-KR" sz="2200" b="false" i="false" u="none" strike="noStrike" spc="-300">
                <a:solidFill>
                  <a:srgbClr val="4073B9"/>
                </a:solidFill>
                <a:ea typeface="THELuxGoEB"/>
              </a:rPr>
              <a:t>자율</a:t>
            </a:r>
            <a:r>
              <a:rPr lang="en-US" sz="2200" b="false" i="false" u="none" strike="noStrike" spc="-300">
                <a:solidFill>
                  <a:srgbClr val="4073B9"/>
                </a:solidFill>
                <a:latin typeface="THELuxGoEB"/>
              </a:rPr>
              <a:t> </a:t>
            </a:r>
            <a:r>
              <a:rPr lang="ko-KR" sz="2200" b="false" i="false" u="none" strike="noStrike" spc="-300">
                <a:solidFill>
                  <a:srgbClr val="4073B9"/>
                </a:solidFill>
                <a:ea typeface="THELuxGoEB"/>
              </a:rPr>
              <a:t>주행</a:t>
            </a:r>
            <a:r>
              <a:rPr lang="en-US" sz="2200" b="false" i="false" u="none" strike="noStrike" spc="-300">
                <a:solidFill>
                  <a:srgbClr val="4073B9"/>
                </a:solidFill>
                <a:latin typeface="THELuxGoEB"/>
              </a:rPr>
              <a:t> </a:t>
            </a:r>
            <a:r>
              <a:rPr lang="ko-KR" sz="2200" b="false" i="false" u="none" strike="noStrike" spc="-300">
                <a:solidFill>
                  <a:srgbClr val="4073B9"/>
                </a:solidFill>
                <a:ea typeface="THELuxGoEB"/>
              </a:rPr>
              <a:t>시스템</a:t>
            </a:r>
            <a:r>
              <a:rPr lang="en-US" sz="2200" b="false" i="false" u="none" strike="noStrike" spc="-300">
                <a:solidFill>
                  <a:srgbClr val="4073B9"/>
                </a:solidFill>
                <a:latin typeface="THELuxGoEB"/>
              </a:rPr>
              <a:t> </a:t>
            </a:r>
            <a:r>
              <a:rPr lang="ko-KR" sz="2200" b="false" i="false" u="none" strike="noStrike" spc="-300">
                <a:solidFill>
                  <a:srgbClr val="4073B9"/>
                </a:solidFill>
                <a:ea typeface="THELuxGoEB"/>
              </a:rPr>
              <a:t>구현</a:t>
            </a:r>
            <a:r>
              <a:rPr lang="en-US" sz="2200" b="false" i="false" u="none" strike="noStrike" spc="-300">
                <a:solidFill>
                  <a:srgbClr val="4073B9"/>
                </a:solidFill>
                <a:latin typeface="THELuxGoEB"/>
              </a:rPr>
              <a:t> (</a:t>
            </a:r>
            <a:r>
              <a:rPr lang="ko-KR" sz="2200" b="false" i="false" u="none" strike="noStrike" spc="-300">
                <a:solidFill>
                  <a:srgbClr val="4073B9"/>
                </a:solidFill>
                <a:ea typeface="THELuxGoEB"/>
              </a:rPr>
              <a:t>우선순위</a:t>
            </a:r>
            <a:r>
              <a:rPr lang="en-US" sz="2200" b="false" i="false" u="none" strike="noStrike" spc="-300">
                <a:solidFill>
                  <a:srgbClr val="4073B9"/>
                </a:solidFill>
                <a:latin typeface="THELuxGoEB"/>
              </a:rPr>
              <a:t> 2)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000" y="4419600"/>
            <a:ext cx="81280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1179"/>
              </a:lnSpc>
            </a:pP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-&gt;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시현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과정은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난이도가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높지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않을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것이라</a:t>
            </a:r>
            <a:r>
              <a:rPr lang="en-US" sz="1700" b="false" i="false" u="none" strike="noStrike" spc="-100">
                <a:solidFill>
                  <a:srgbClr val="7A7C7E"/>
                </a:solidFill>
                <a:latin typeface="THELuxGoR"/>
              </a:rPr>
              <a:t> </a:t>
            </a:r>
            <a:r>
              <a:rPr lang="ko-KR" sz="1700" b="false" i="false" u="none" strike="noStrike" spc="-100">
                <a:solidFill>
                  <a:srgbClr val="7A7C7E"/>
                </a:solidFill>
                <a:ea typeface="THELuxGoR"/>
              </a:rPr>
              <a:t>판단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